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77" r:id="rId2"/>
    <p:sldId id="271" r:id="rId3"/>
    <p:sldId id="272" r:id="rId4"/>
    <p:sldId id="273" r:id="rId5"/>
    <p:sldId id="274" r:id="rId6"/>
    <p:sldId id="267" r:id="rId7"/>
    <p:sldId id="268" r:id="rId8"/>
    <p:sldId id="270" r:id="rId9"/>
    <p:sldId id="257" r:id="rId10"/>
    <p:sldId id="278" r:id="rId11"/>
    <p:sldId id="279" r:id="rId12"/>
    <p:sldId id="275" r:id="rId13"/>
    <p:sldId id="260" r:id="rId14"/>
    <p:sldId id="259" r:id="rId15"/>
    <p:sldId id="261" r:id="rId16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6132-613B-3F47-932D-3FCADEA15B82}" type="datetimeFigureOut">
              <a:rPr lang="es-ES_tradnl" smtClean="0"/>
              <a:pPr/>
              <a:t>18/3/14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4817-B3D8-8045-A3F6-0A47B829C0D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6132-613B-3F47-932D-3FCADEA15B82}" type="datetimeFigureOut">
              <a:rPr lang="es-ES_tradnl" smtClean="0"/>
              <a:pPr/>
              <a:t>18/3/14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4817-B3D8-8045-A3F6-0A47B829C0D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6132-613B-3F47-932D-3FCADEA15B82}" type="datetimeFigureOut">
              <a:rPr lang="es-ES_tradnl" smtClean="0"/>
              <a:pPr/>
              <a:t>18/3/14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4817-B3D8-8045-A3F6-0A47B829C0D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6132-613B-3F47-932D-3FCADEA15B82}" type="datetimeFigureOut">
              <a:rPr lang="es-ES_tradnl" smtClean="0"/>
              <a:pPr/>
              <a:t>18/3/14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4817-B3D8-8045-A3F6-0A47B829C0D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6132-613B-3F47-932D-3FCADEA15B82}" type="datetimeFigureOut">
              <a:rPr lang="es-ES_tradnl" smtClean="0"/>
              <a:pPr/>
              <a:t>18/3/14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4817-B3D8-8045-A3F6-0A47B829C0D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6132-613B-3F47-932D-3FCADEA15B82}" type="datetimeFigureOut">
              <a:rPr lang="es-ES_tradnl" smtClean="0"/>
              <a:pPr/>
              <a:t>18/3/14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4817-B3D8-8045-A3F6-0A47B829C0D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6132-613B-3F47-932D-3FCADEA15B82}" type="datetimeFigureOut">
              <a:rPr lang="es-ES_tradnl" smtClean="0"/>
              <a:pPr/>
              <a:t>18/3/14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4817-B3D8-8045-A3F6-0A47B829C0D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6132-613B-3F47-932D-3FCADEA15B82}" type="datetimeFigureOut">
              <a:rPr lang="es-ES_tradnl" smtClean="0"/>
              <a:pPr/>
              <a:t>18/3/14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4817-B3D8-8045-A3F6-0A47B829C0D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6132-613B-3F47-932D-3FCADEA15B82}" type="datetimeFigureOut">
              <a:rPr lang="es-ES_tradnl" smtClean="0"/>
              <a:pPr/>
              <a:t>18/3/14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4817-B3D8-8045-A3F6-0A47B829C0D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6132-613B-3F47-932D-3FCADEA15B82}" type="datetimeFigureOut">
              <a:rPr lang="es-ES_tradnl" smtClean="0"/>
              <a:pPr/>
              <a:t>18/3/14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4817-B3D8-8045-A3F6-0A47B829C0D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C6132-613B-3F47-932D-3FCADEA15B82}" type="datetimeFigureOut">
              <a:rPr lang="es-ES_tradnl" smtClean="0"/>
              <a:pPr/>
              <a:t>18/3/14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4817-B3D8-8045-A3F6-0A47B829C0D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C6132-613B-3F47-932D-3FCADEA15B82}" type="datetimeFigureOut">
              <a:rPr lang="es-ES_tradnl" smtClean="0"/>
              <a:pPr/>
              <a:t>18/3/14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14817-B3D8-8045-A3F6-0A47B829C0DC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4038600"/>
          </a:xfrm>
        </p:spPr>
        <p:txBody>
          <a:bodyPr>
            <a:normAutofit lnSpcReduction="10000"/>
          </a:bodyPr>
          <a:lstStyle/>
          <a:p>
            <a:pPr algn="l"/>
            <a:r>
              <a:rPr lang="es-ES_tradnl" sz="2595" b="1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Editorial:</a:t>
            </a:r>
            <a:r>
              <a:rPr lang="es-ES_tradnl" sz="2595" b="1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 </a:t>
            </a:r>
            <a:r>
              <a:rPr lang="es-ES_tradnl" sz="2595" b="1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BB</a:t>
            </a:r>
            <a:endParaRPr lang="es-ES_tradnl" sz="2595" b="1" dirty="0" smtClean="0">
              <a:solidFill>
                <a:schemeClr val="tx1"/>
              </a:solidFill>
              <a:latin typeface="Adobe Garamond Pro"/>
              <a:cs typeface="Adobe Garamond Pro"/>
            </a:endParaRPr>
          </a:p>
          <a:p>
            <a:pPr algn="l"/>
            <a:r>
              <a:rPr lang="es-ES_tradnl" sz="1946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Orientada a la comercialización de productos editoriales de </a:t>
            </a:r>
            <a:r>
              <a:rPr lang="es-ES_tradnl" sz="1946" b="1" dirty="0" smtClean="0">
                <a:solidFill>
                  <a:srgbClr val="000000"/>
                </a:solidFill>
                <a:latin typeface="Adobe Garamond Pro"/>
                <a:cs typeface="Adobe Garamond Pro"/>
              </a:rPr>
              <a:t>tendencia</a:t>
            </a:r>
            <a:r>
              <a:rPr lang="es-ES_tradnl" sz="1946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, </a:t>
            </a:r>
            <a:r>
              <a:rPr lang="es-ES_tradnl" sz="1946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tanto en contenido como materiales de producción.</a:t>
            </a:r>
          </a:p>
          <a:p>
            <a:pPr algn="l"/>
            <a:endParaRPr lang="es-ES_tradnl" sz="2000" dirty="0" smtClean="0">
              <a:solidFill>
                <a:schemeClr val="tx1"/>
              </a:solidFill>
              <a:latin typeface="Adobe Garamond Pro"/>
              <a:cs typeface="Adobe Garamond Pro"/>
            </a:endParaRPr>
          </a:p>
          <a:p>
            <a:pPr algn="l"/>
            <a:r>
              <a:rPr lang="es-ES_tradnl" sz="2595" b="1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Colección:</a:t>
            </a:r>
            <a:r>
              <a:rPr lang="es-ES_tradnl" sz="2595" b="1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 </a:t>
            </a:r>
            <a:r>
              <a:rPr lang="es-ES_tradnl" sz="2595" b="1" dirty="0" err="1" smtClean="0">
                <a:solidFill>
                  <a:schemeClr val="tx1"/>
                </a:solidFill>
                <a:latin typeface="Adobe Garamond Pro"/>
                <a:cs typeface="Adobe Garamond Pro"/>
              </a:rPr>
              <a:t>Glu</a:t>
            </a:r>
            <a:r>
              <a:rPr lang="es-ES_tradnl" sz="2595" b="1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-</a:t>
            </a:r>
            <a:r>
              <a:rPr lang="es-ES_tradnl" sz="2595" b="1" dirty="0" err="1" smtClean="0">
                <a:solidFill>
                  <a:schemeClr val="tx1"/>
                </a:solidFill>
                <a:latin typeface="Adobe Garamond Pro"/>
                <a:cs typeface="Adobe Garamond Pro"/>
              </a:rPr>
              <a:t>Glu</a:t>
            </a:r>
            <a:endParaRPr lang="es-ES_tradnl" sz="2595" b="1" dirty="0" smtClean="0">
              <a:solidFill>
                <a:schemeClr val="tx1"/>
              </a:solidFill>
              <a:latin typeface="Adobe Garamond Pro"/>
              <a:cs typeface="Adobe Garamond Pro"/>
            </a:endParaRPr>
          </a:p>
          <a:p>
            <a:pPr algn="l"/>
            <a:r>
              <a:rPr lang="es-ES_tradnl" sz="1946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Colección</a:t>
            </a:r>
            <a:r>
              <a:rPr lang="es-ES_tradnl" sz="1946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 libros bañera para </a:t>
            </a:r>
            <a:r>
              <a:rPr lang="es-ES_tradnl" sz="1946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bebés de 0-3 años. </a:t>
            </a:r>
          </a:p>
          <a:p>
            <a:pPr algn="l"/>
            <a:endParaRPr lang="es-ES_tradnl" sz="2000" dirty="0" smtClean="0">
              <a:solidFill>
                <a:schemeClr val="tx1"/>
              </a:solidFill>
              <a:latin typeface="Adobe Garamond Pro"/>
              <a:cs typeface="Adobe Garamond Pro"/>
            </a:endParaRPr>
          </a:p>
          <a:p>
            <a:pPr algn="l"/>
            <a:r>
              <a:rPr lang="es-ES_tradnl" sz="2595" b="1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Público objetivo: </a:t>
            </a:r>
          </a:p>
          <a:p>
            <a:pPr algn="l"/>
            <a:r>
              <a:rPr lang="es-ES_tradnl" sz="1946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Padres que buscan productos que estimulen las capacidades </a:t>
            </a:r>
            <a:r>
              <a:rPr lang="es-ES_tradnl" sz="1946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cognitivas. </a:t>
            </a:r>
            <a:r>
              <a:rPr lang="es-ES_tradnl" sz="1946" dirty="0">
                <a:solidFill>
                  <a:schemeClr val="tx1"/>
                </a:solidFill>
                <a:latin typeface="Adobe Garamond Pro"/>
                <a:cs typeface="Adobe Garamond Pro"/>
              </a:rPr>
              <a:t>C</a:t>
            </a:r>
            <a:r>
              <a:rPr lang="es-ES_tradnl" sz="1946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on preocupación por el </a:t>
            </a:r>
            <a:r>
              <a:rPr lang="es-ES_tradnl" sz="1946" b="1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medio ambiente</a:t>
            </a:r>
            <a:r>
              <a:rPr lang="es-ES_tradnl" sz="1946" b="1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 y las </a:t>
            </a:r>
            <a:r>
              <a:rPr lang="es-ES_tradnl" sz="1946" b="1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tecnologías</a:t>
            </a:r>
            <a:r>
              <a:rPr lang="es-ES_tradnl" sz="1946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. 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85800" y="1524000"/>
            <a:ext cx="244384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 </a:t>
            </a:r>
            <a:endParaRPr lang="es-ES_tradnl" dirty="0" smtClean="0"/>
          </a:p>
          <a:p>
            <a:r>
              <a:rPr lang="es-ES_tradnl" sz="2400" b="1" dirty="0" smtClean="0"/>
              <a:t>Fecha de entrega</a:t>
            </a:r>
            <a:r>
              <a:rPr lang="es-ES_tradnl" sz="2400" b="1" dirty="0" smtClean="0"/>
              <a:t>:</a:t>
            </a:r>
          </a:p>
          <a:p>
            <a:endParaRPr lang="es-ES_tradnl" dirty="0" smtClean="0"/>
          </a:p>
          <a:p>
            <a:r>
              <a:rPr lang="es-ES_tradnl" dirty="0" smtClean="0"/>
              <a:t> </a:t>
            </a:r>
          </a:p>
          <a:p>
            <a:r>
              <a:rPr lang="es-ES_tradnl" dirty="0" smtClean="0"/>
              <a:t> </a:t>
            </a:r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86000" y="2136339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="1" dirty="0" smtClean="0"/>
              <a:t>A qué público vamos</a:t>
            </a:r>
            <a:r>
              <a:rPr lang="es-ES_tradnl" sz="2400" b="1" dirty="0" smtClean="0"/>
              <a:t>:</a:t>
            </a:r>
          </a:p>
          <a:p>
            <a:endParaRPr lang="es-ES_tradnl" dirty="0" smtClean="0"/>
          </a:p>
          <a:p>
            <a:r>
              <a:rPr lang="es-ES_tradnl" dirty="0" smtClean="0"/>
              <a:t>niños </a:t>
            </a:r>
            <a:r>
              <a:rPr lang="es-ES_tradnl" dirty="0" smtClean="0"/>
              <a:t>de 0 a 3 años. Madres y padres de niños de 0 a 3 años</a:t>
            </a:r>
          </a:p>
          <a:p>
            <a:r>
              <a:rPr lang="es-ES_tradnl" dirty="0" smtClean="0"/>
              <a:t> </a:t>
            </a:r>
            <a:endParaRPr lang="es-ES_tradnl" dirty="0" smtClean="0"/>
          </a:p>
          <a:p>
            <a:r>
              <a:rPr lang="es-ES_tradnl" dirty="0" smtClean="0"/>
              <a:t> </a:t>
            </a:r>
            <a:endParaRPr lang="es-ES_tradn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76400" y="838200"/>
            <a:ext cx="60960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 </a:t>
            </a:r>
          </a:p>
          <a:p>
            <a:r>
              <a:rPr lang="es-ES_tradnl" dirty="0" smtClean="0"/>
              <a:t> </a:t>
            </a:r>
          </a:p>
          <a:p>
            <a:r>
              <a:rPr lang="es-ES_tradnl" sz="2400" b="1" dirty="0" smtClean="0"/>
              <a:t>Texto de la contra: </a:t>
            </a:r>
          </a:p>
          <a:p>
            <a:endParaRPr lang="es-ES_tradnl" dirty="0" smtClean="0"/>
          </a:p>
          <a:p>
            <a:r>
              <a:rPr lang="es-ES_tradnl" dirty="0" smtClean="0"/>
              <a:t>¡</a:t>
            </a:r>
            <a:r>
              <a:rPr lang="es-ES_tradnl" dirty="0" err="1" smtClean="0"/>
              <a:t>aaaaa</a:t>
            </a:r>
            <a:r>
              <a:rPr lang="es-ES_tradnl" dirty="0" smtClean="0"/>
              <a:t>, vaya </a:t>
            </a:r>
            <a:r>
              <a:rPr lang="es-ES_tradnl" dirty="0" smtClean="0"/>
              <a:t>sorpresa!</a:t>
            </a:r>
          </a:p>
          <a:p>
            <a:endParaRPr lang="es-ES_tradnl" dirty="0" smtClean="0"/>
          </a:p>
          <a:p>
            <a:r>
              <a:rPr lang="es-ES_tradnl" dirty="0" smtClean="0"/>
              <a:t>Estos 5 monstruitos </a:t>
            </a:r>
            <a:r>
              <a:rPr lang="es-ES_tradnl" dirty="0" smtClean="0"/>
              <a:t>marinos cambian de color y te </a:t>
            </a:r>
            <a:r>
              <a:rPr lang="es-ES_tradnl" dirty="0" smtClean="0"/>
              <a:t>enseñan las vocales con </a:t>
            </a:r>
            <a:r>
              <a:rPr lang="es-ES_tradnl" dirty="0" smtClean="0"/>
              <a:t>onomatopeyas.</a:t>
            </a:r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sz="2400" b="1" dirty="0" smtClean="0">
                <a:latin typeface="Adobe Garamond Pro"/>
                <a:cs typeface="Adobe Garamond Pro"/>
              </a:rPr>
              <a:t>ISBN</a:t>
            </a:r>
            <a:r>
              <a:rPr lang="es-ES_tradnl" dirty="0" smtClean="0">
                <a:latin typeface="Adobe Garamond Pro"/>
                <a:cs typeface="Adobe Garamond Pro"/>
              </a:rPr>
              <a:t>:</a:t>
            </a:r>
            <a:r>
              <a:rPr lang="es-ES_tradnl" dirty="0" smtClean="0">
                <a:latin typeface="Adobe Garamond Pro"/>
                <a:cs typeface="Adobe Garamond Pro"/>
              </a:rPr>
              <a:t> </a:t>
            </a:r>
          </a:p>
          <a:p>
            <a:r>
              <a:rPr lang="es-ES_tradnl" dirty="0" smtClean="0">
                <a:latin typeface="Adobe Garamond Pro"/>
                <a:cs typeface="Adobe Garamond Pro"/>
              </a:rPr>
              <a:t>978</a:t>
            </a:r>
            <a:r>
              <a:rPr lang="es-ES_tradnl" dirty="0" smtClean="0">
                <a:latin typeface="Adobe Garamond Pro"/>
                <a:cs typeface="Adobe Garamond Pro"/>
              </a:rPr>
              <a:t>-84-000-0000-</a:t>
            </a:r>
            <a:r>
              <a:rPr lang="es-ES_tradnl" dirty="0" smtClean="0">
                <a:latin typeface="Adobe Garamond Pro"/>
                <a:cs typeface="Adobe Garamond Pro"/>
              </a:rPr>
              <a:t>5</a:t>
            </a:r>
          </a:p>
          <a:p>
            <a:endParaRPr lang="es-ES_tradnl" dirty="0" smtClean="0">
              <a:latin typeface="Adobe Garamond Pro"/>
              <a:cs typeface="Adobe Garamond Pro"/>
            </a:endParaRPr>
          </a:p>
          <a:p>
            <a:r>
              <a:rPr lang="es-ES_tradnl" sz="2400" b="1" dirty="0" smtClean="0"/>
              <a:t>Web </a:t>
            </a:r>
            <a:r>
              <a:rPr lang="es-ES_tradnl" sz="2400" b="1" dirty="0" smtClean="0"/>
              <a:t>de la </a:t>
            </a:r>
            <a:r>
              <a:rPr lang="es-ES_tradnl" sz="2400" b="1" dirty="0" smtClean="0"/>
              <a:t>editorial</a:t>
            </a:r>
            <a:r>
              <a:rPr lang="es-ES_tradnl" dirty="0" smtClean="0"/>
              <a:t>:</a:t>
            </a:r>
          </a:p>
          <a:p>
            <a:r>
              <a:rPr lang="es-ES_tradnl" dirty="0" err="1" smtClean="0"/>
              <a:t>BBbook.com</a:t>
            </a:r>
            <a:endParaRPr lang="es-ES_tradnl" dirty="0" smtClean="0"/>
          </a:p>
          <a:p>
            <a:r>
              <a:rPr lang="es-ES_tradnl" dirty="0" smtClean="0"/>
              <a:t> </a:t>
            </a:r>
            <a:endParaRPr lang="es-ES_tradnl" dirty="0" smtClean="0"/>
          </a:p>
          <a:p>
            <a:r>
              <a:rPr lang="es-ES_tradnl" dirty="0" smtClean="0"/>
              <a:t> 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096000" cy="1143000"/>
          </a:xfrm>
        </p:spPr>
        <p:txBody>
          <a:bodyPr>
            <a:normAutofit/>
          </a:bodyPr>
          <a:lstStyle/>
          <a:p>
            <a:r>
              <a:rPr lang="es-ES_tradnl" sz="2000" dirty="0" smtClean="0">
                <a:latin typeface="Adobe Garamond Pro"/>
                <a:cs typeface="Adobe Garamond Pro"/>
              </a:rPr>
              <a:t>Los personajes utilizarán onomatopeyas para expresar:</a:t>
            </a:r>
            <a:endParaRPr lang="es-ES_tradnl" sz="2000" dirty="0">
              <a:latin typeface="Adobe Garamond Pro"/>
              <a:cs typeface="Adobe Garamond Pro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0" y="2590800"/>
            <a:ext cx="8229600" cy="4525963"/>
          </a:xfrm>
        </p:spPr>
        <p:txBody>
          <a:bodyPr>
            <a:normAutofit/>
          </a:bodyPr>
          <a:lstStyle/>
          <a:p>
            <a:r>
              <a:rPr lang="es-ES_tradnl" sz="1600" dirty="0" err="1" smtClean="0">
                <a:latin typeface="Adobe Garamond Pro"/>
                <a:cs typeface="Adobe Garamond Pro"/>
              </a:rPr>
              <a:t>Uuu</a:t>
            </a:r>
            <a:r>
              <a:rPr lang="es-ES_tradnl" sz="1600" dirty="0" smtClean="0">
                <a:latin typeface="Adobe Garamond Pro"/>
                <a:cs typeface="Adobe Garamond Pro"/>
              </a:rPr>
              <a:t> </a:t>
            </a:r>
            <a:r>
              <a:rPr lang="es-ES_tradnl" sz="1600" dirty="0" smtClean="0">
                <a:latin typeface="Adobe Garamond Pro"/>
                <a:cs typeface="Adobe Garamond Pro"/>
              </a:rPr>
              <a:t>(sorpresa)</a:t>
            </a:r>
          </a:p>
          <a:p>
            <a:r>
              <a:rPr lang="es-ES_tradnl" sz="1600" dirty="0" smtClean="0">
                <a:latin typeface="Adobe Garamond Pro"/>
                <a:cs typeface="Adobe Garamond Pro"/>
              </a:rPr>
              <a:t>A</a:t>
            </a:r>
            <a:r>
              <a:rPr lang="es-ES_tradnl" sz="1600" dirty="0" err="1" smtClean="0">
                <a:latin typeface="Adobe Garamond Pro"/>
                <a:cs typeface="Adobe Garamond Pro"/>
              </a:rPr>
              <a:t>aaa</a:t>
            </a:r>
            <a:r>
              <a:rPr lang="es-ES_tradnl" sz="1600" dirty="0" smtClean="0">
                <a:latin typeface="Adobe Garamond Pro"/>
                <a:cs typeface="Adobe Garamond Pro"/>
              </a:rPr>
              <a:t> (descubrimiento)</a:t>
            </a:r>
          </a:p>
          <a:p>
            <a:r>
              <a:rPr lang="es-ES_tradnl" sz="1600" dirty="0" smtClean="0">
                <a:latin typeface="Adobe Garamond Pro"/>
                <a:cs typeface="Adobe Garamond Pro"/>
              </a:rPr>
              <a:t>O</a:t>
            </a:r>
            <a:r>
              <a:rPr lang="es-ES_tradnl" sz="1600" dirty="0" err="1" smtClean="0">
                <a:latin typeface="Adobe Garamond Pro"/>
                <a:cs typeface="Adobe Garamond Pro"/>
              </a:rPr>
              <a:t>ooo</a:t>
            </a:r>
            <a:r>
              <a:rPr lang="es-ES_tradnl" sz="1600" dirty="0" smtClean="0">
                <a:latin typeface="Adobe Garamond Pro"/>
                <a:cs typeface="Adobe Garamond Pro"/>
              </a:rPr>
              <a:t> (asentimiento)</a:t>
            </a:r>
          </a:p>
          <a:p>
            <a:r>
              <a:rPr lang="es-ES_tradnl" sz="1600" dirty="0" smtClean="0">
                <a:latin typeface="Adobe Garamond Pro"/>
                <a:cs typeface="Adobe Garamond Pro"/>
              </a:rPr>
              <a:t>E</a:t>
            </a:r>
            <a:r>
              <a:rPr lang="es-ES_tradnl" sz="1600" dirty="0" err="1" smtClean="0">
                <a:latin typeface="Adobe Garamond Pro"/>
                <a:cs typeface="Adobe Garamond Pro"/>
              </a:rPr>
              <a:t>eee</a:t>
            </a:r>
            <a:r>
              <a:rPr lang="es-ES_tradnl" sz="1600" dirty="0" smtClean="0">
                <a:latin typeface="Adobe Garamond Pro"/>
                <a:cs typeface="Adobe Garamond Pro"/>
              </a:rPr>
              <a:t> (llamada de atención)</a:t>
            </a:r>
          </a:p>
          <a:p>
            <a:r>
              <a:rPr lang="es-ES_tradnl" sz="1600" dirty="0" smtClean="0">
                <a:latin typeface="Adobe Garamond Pro"/>
                <a:cs typeface="Adobe Garamond Pro"/>
              </a:rPr>
              <a:t>I</a:t>
            </a:r>
            <a:r>
              <a:rPr lang="es-ES_tradnl" sz="1600" dirty="0" err="1" smtClean="0">
                <a:latin typeface="Adobe Garamond Pro"/>
                <a:cs typeface="Adobe Garamond Pro"/>
              </a:rPr>
              <a:t>iii</a:t>
            </a:r>
            <a:r>
              <a:rPr lang="es-ES_tradnl" sz="1600" dirty="0" smtClean="0">
                <a:latin typeface="Adobe Garamond Pro"/>
                <a:cs typeface="Adobe Garamond Pro"/>
              </a:rPr>
              <a:t> (disgusto)</a:t>
            </a:r>
            <a:endParaRPr lang="es-ES_tradnl" sz="1600" dirty="0">
              <a:latin typeface="Adobe Garamond Pro"/>
              <a:cs typeface="Adobe Garamon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62000" y="1219200"/>
            <a:ext cx="19713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 </a:t>
            </a:r>
            <a:endParaRPr lang="es-ES_tradnl" dirty="0" smtClean="0"/>
          </a:p>
          <a:p>
            <a:r>
              <a:rPr lang="es-ES_tradnl" dirty="0" smtClean="0"/>
              <a:t>Logo de la editorial</a:t>
            </a:r>
          </a:p>
          <a:p>
            <a:r>
              <a:rPr lang="es-ES_tradnl" dirty="0" smtClean="0"/>
              <a:t> </a:t>
            </a:r>
            <a:endParaRPr lang="es-ES_tradnl" dirty="0" smtClean="0"/>
          </a:p>
        </p:txBody>
      </p:sp>
      <p:pic>
        <p:nvPicPr>
          <p:cNvPr id="7" name="Imagen 6" descr="NEWBB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142530"/>
            <a:ext cx="831850" cy="2082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90600" y="1600200"/>
            <a:ext cx="74334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 </a:t>
            </a:r>
            <a:endParaRPr lang="es-ES_tradnl" dirty="0" smtClean="0"/>
          </a:p>
          <a:p>
            <a:r>
              <a:rPr lang="es-ES_tradnl" sz="2400" b="1" dirty="0" smtClean="0"/>
              <a:t>Título:</a:t>
            </a:r>
            <a:r>
              <a:rPr lang="es-ES_tradnl" sz="2400" b="1" dirty="0" smtClean="0"/>
              <a:t> </a:t>
            </a:r>
          </a:p>
          <a:p>
            <a:r>
              <a:rPr lang="es-ES_tradnl" dirty="0" err="1" smtClean="0"/>
              <a:t>AquaMonsters</a:t>
            </a:r>
            <a:r>
              <a:rPr lang="es-ES_tradnl" dirty="0" smtClean="0"/>
              <a:t> </a:t>
            </a:r>
            <a:endParaRPr lang="es-ES_tradnl" dirty="0" smtClean="0"/>
          </a:p>
          <a:p>
            <a:r>
              <a:rPr lang="es-ES_tradnl" dirty="0" smtClean="0"/>
              <a:t> </a:t>
            </a:r>
            <a:endParaRPr lang="es-ES_tradnl" dirty="0" smtClean="0"/>
          </a:p>
          <a:p>
            <a:r>
              <a:rPr lang="es-ES_tradnl" sz="2400" b="1" dirty="0" smtClean="0"/>
              <a:t>Frase destacada: </a:t>
            </a:r>
          </a:p>
          <a:p>
            <a:r>
              <a:rPr lang="es-ES_tradnl" dirty="0" smtClean="0"/>
              <a:t>Vocales </a:t>
            </a:r>
            <a:r>
              <a:rPr lang="es-ES_tradnl" dirty="0" err="1" smtClean="0"/>
              <a:t>montruosas</a:t>
            </a:r>
            <a:r>
              <a:rPr lang="es-ES_tradnl" dirty="0" smtClean="0"/>
              <a:t>. M</a:t>
            </a:r>
            <a:r>
              <a:rPr lang="es-ES_tradnl" dirty="0" smtClean="0"/>
              <a:t>ójalas y cambian </a:t>
            </a:r>
            <a:r>
              <a:rPr lang="es-ES_tradnl" dirty="0" smtClean="0"/>
              <a:t>de color.</a:t>
            </a:r>
          </a:p>
          <a:p>
            <a:r>
              <a:rPr lang="es-ES_tradnl" dirty="0" smtClean="0"/>
              <a:t>  </a:t>
            </a:r>
            <a:endParaRPr lang="es-ES_tradnl" dirty="0" smtClean="0"/>
          </a:p>
          <a:p>
            <a:r>
              <a:rPr lang="es-ES_tradnl" sz="2400" b="1" dirty="0" smtClean="0"/>
              <a:t>Autor</a:t>
            </a:r>
            <a:r>
              <a:rPr lang="es-ES_tradnl" dirty="0" smtClean="0"/>
              <a:t>:</a:t>
            </a:r>
            <a:r>
              <a:rPr lang="es-ES_tradnl" dirty="0" smtClean="0"/>
              <a:t>  </a:t>
            </a:r>
          </a:p>
          <a:p>
            <a:r>
              <a:rPr lang="es-ES_tradnl" dirty="0" err="1" smtClean="0"/>
              <a:t>Alic</a:t>
            </a:r>
            <a:r>
              <a:rPr lang="es-ES_tradnl" dirty="0" smtClean="0"/>
              <a:t> </a:t>
            </a:r>
            <a:r>
              <a:rPr lang="es-ES_tradnl" dirty="0" err="1" smtClean="0"/>
              <a:t>Sigman</a:t>
            </a:r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66800" y="1524000"/>
            <a:ext cx="381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Formato</a:t>
            </a:r>
            <a:r>
              <a:rPr lang="es-ES_tradnl" dirty="0" smtClean="0"/>
              <a:t>: </a:t>
            </a:r>
            <a:r>
              <a:rPr lang="es-ES_tradnl" dirty="0" smtClean="0"/>
              <a:t>17x17</a:t>
            </a:r>
          </a:p>
          <a:p>
            <a:endParaRPr lang="es-ES_tradnl" dirty="0" smtClean="0"/>
          </a:p>
          <a:p>
            <a:r>
              <a:rPr lang="es-ES_tradnl" dirty="0" smtClean="0"/>
              <a:t>Número de </a:t>
            </a:r>
            <a:r>
              <a:rPr lang="es-ES_tradnl" dirty="0" smtClean="0"/>
              <a:t>páginas_12</a:t>
            </a:r>
          </a:p>
          <a:p>
            <a:endParaRPr lang="es-ES_tradnl" dirty="0" smtClean="0"/>
          </a:p>
          <a:p>
            <a:r>
              <a:rPr lang="es-ES_tradnl" dirty="0" smtClean="0"/>
              <a:t>Encuadernación: </a:t>
            </a:r>
            <a:r>
              <a:rPr lang="es-ES_tradnl" dirty="0" smtClean="0"/>
              <a:t>cosido</a:t>
            </a:r>
          </a:p>
          <a:p>
            <a:endParaRPr lang="es-ES_tradnl" dirty="0" smtClean="0"/>
          </a:p>
          <a:p>
            <a:r>
              <a:rPr lang="es-ES_tradnl" dirty="0" smtClean="0"/>
              <a:t>M</a:t>
            </a:r>
            <a:r>
              <a:rPr lang="es-ES_tradnl" dirty="0" err="1" smtClean="0"/>
              <a:t>aterial</a:t>
            </a:r>
            <a:r>
              <a:rPr lang="es-ES_tradnl" dirty="0" smtClean="0"/>
              <a:t>: tela </a:t>
            </a:r>
            <a:r>
              <a:rPr lang="es-ES_tradnl" dirty="0" err="1" smtClean="0"/>
              <a:t>termovariable</a:t>
            </a:r>
            <a:endParaRPr lang="es-ES_tradnl" dirty="0" smtClean="0"/>
          </a:p>
          <a:p>
            <a:r>
              <a:rPr lang="es-ES_tradnl" dirty="0" smtClean="0"/>
              <a:t> </a:t>
            </a:r>
            <a:endParaRPr lang="es-ES_tradnl" dirty="0" smtClean="0"/>
          </a:p>
          <a:p>
            <a:r>
              <a:rPr lang="es-ES_tradnl" dirty="0" smtClean="0"/>
              <a:t> </a:t>
            </a:r>
            <a:endParaRPr lang="es-ES_tradnl" dirty="0" smtClean="0"/>
          </a:p>
          <a:p>
            <a:r>
              <a:rPr lang="es-ES_tradnl" dirty="0" smtClean="0"/>
              <a:t> 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85800" y="1524000"/>
            <a:ext cx="225426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 </a:t>
            </a:r>
          </a:p>
          <a:p>
            <a:endParaRPr lang="es-ES_tradnl" dirty="0" smtClean="0"/>
          </a:p>
          <a:p>
            <a:r>
              <a:rPr lang="es-ES_tradnl" dirty="0" smtClean="0"/>
              <a:t>Argumentos de venta: </a:t>
            </a:r>
          </a:p>
          <a:p>
            <a:r>
              <a:rPr lang="es-ES_tradnl" dirty="0" smtClean="0"/>
              <a:t> </a:t>
            </a:r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4038600"/>
          </a:xfrm>
        </p:spPr>
        <p:txBody>
          <a:bodyPr>
            <a:normAutofit/>
          </a:bodyPr>
          <a:lstStyle/>
          <a:p>
            <a:pPr algn="l"/>
            <a:endParaRPr lang="es-ES_tradnl" sz="2000" dirty="0" smtClean="0">
              <a:solidFill>
                <a:schemeClr val="tx1"/>
              </a:solidFill>
              <a:latin typeface="Adobe Garamond Pro"/>
              <a:cs typeface="Adobe Garamond Pro"/>
            </a:endParaRPr>
          </a:p>
          <a:p>
            <a:pPr marL="457200" indent="-457200" algn="l">
              <a:buAutoNum type="arabicPeriod"/>
            </a:pPr>
            <a:r>
              <a:rPr lang="es-ES_tradnl" sz="2000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ECOLOGÍA</a:t>
            </a:r>
          </a:p>
          <a:p>
            <a:pPr marL="457200" indent="-457200" algn="l">
              <a:buAutoNum type="arabicPeriod"/>
            </a:pPr>
            <a:r>
              <a:rPr lang="es-ES_tradnl" sz="2000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TECNOLOGÍA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57200"/>
            <a:ext cx="6400800" cy="1219200"/>
          </a:xfrm>
        </p:spPr>
        <p:txBody>
          <a:bodyPr>
            <a:normAutofit/>
          </a:bodyPr>
          <a:lstStyle/>
          <a:p>
            <a:pPr algn="l"/>
            <a:r>
              <a:rPr lang="es-ES_tradnl" sz="2000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PUNTO DIFERENCIADOR</a:t>
            </a:r>
          </a:p>
          <a:p>
            <a:pPr algn="l"/>
            <a:endParaRPr lang="es-ES_tradnl" sz="2000" dirty="0" smtClean="0">
              <a:solidFill>
                <a:schemeClr val="tx1"/>
              </a:solidFill>
              <a:latin typeface="Adobe Garamond Pro"/>
              <a:cs typeface="Adobe Garamond Pro"/>
            </a:endParaRPr>
          </a:p>
          <a:p>
            <a:pPr marL="457200" indent="-457200" algn="l">
              <a:buAutoNum type="arabicPeriod"/>
            </a:pPr>
            <a:r>
              <a:rPr lang="es-ES_tradnl" sz="2000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ECOLOGÍA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371600" y="17526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 smtClean="0">
                <a:latin typeface="Adobe Garamond Pro"/>
                <a:cs typeface="Adobe Garamond Pro"/>
              </a:rPr>
              <a:t>Sustitución del uso de materiales plásticos, por materiales naturales. </a:t>
            </a:r>
            <a:endParaRPr kumimoji="0" lang="es-ES_tradnl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Garamond Pro"/>
              <a:ea typeface="+mn-ea"/>
              <a:cs typeface="Adobe Garamond Pro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3700" y="3517900"/>
            <a:ext cx="2552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179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4798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219200"/>
          </a:xfrm>
        </p:spPr>
        <p:txBody>
          <a:bodyPr>
            <a:normAutofit/>
          </a:bodyPr>
          <a:lstStyle/>
          <a:p>
            <a:pPr algn="l"/>
            <a:r>
              <a:rPr lang="es-ES_tradnl" sz="2000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PUNTO DIFERENCIADOR</a:t>
            </a:r>
          </a:p>
          <a:p>
            <a:pPr algn="l"/>
            <a:endParaRPr lang="es-ES_tradnl" sz="2000" dirty="0" smtClean="0">
              <a:solidFill>
                <a:schemeClr val="tx1"/>
              </a:solidFill>
              <a:latin typeface="Adobe Garamond Pro"/>
              <a:cs typeface="Adobe Garamond Pro"/>
            </a:endParaRPr>
          </a:p>
          <a:p>
            <a:pPr marL="457200" indent="-457200" algn="l"/>
            <a:r>
              <a:rPr lang="es-ES_tradnl" sz="2000" dirty="0" smtClean="0">
                <a:solidFill>
                  <a:schemeClr val="tx1"/>
                </a:solidFill>
                <a:latin typeface="Adobe Garamond Pro"/>
                <a:cs typeface="Adobe Garamond Pro"/>
              </a:rPr>
              <a:t>2. TECNOLOGÍA</a:t>
            </a:r>
          </a:p>
          <a:p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1371600" y="2841515"/>
            <a:ext cx="563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latin typeface="Adobe Garamond Pro"/>
                <a:cs typeface="Adobe Garamond Pro"/>
              </a:rPr>
              <a:t>Utilización de telas inteligentes.</a:t>
            </a:r>
          </a:p>
          <a:p>
            <a:r>
              <a:rPr lang="es-ES_tradnl" dirty="0" smtClean="0">
                <a:latin typeface="Adobe Garamond Pro"/>
                <a:cs typeface="Adobe Garamond Pro"/>
              </a:rPr>
              <a:t>Telas que cambian de color al entrar en contacto con el agua.</a:t>
            </a:r>
          </a:p>
          <a:p>
            <a:endParaRPr lang="es-ES_tradnl" dirty="0" smtClean="0">
              <a:latin typeface="Adobe Garamond Pro"/>
              <a:cs typeface="Adobe Garamond Pro"/>
            </a:endParaRPr>
          </a:p>
          <a:p>
            <a:r>
              <a:rPr lang="es-ES_tradnl" dirty="0">
                <a:latin typeface="Adobe Garamond Pro"/>
                <a:cs typeface="Adobe Garamond Pro"/>
              </a:rPr>
              <a:t>E</a:t>
            </a:r>
            <a:r>
              <a:rPr lang="es-ES_tradnl" dirty="0" smtClean="0">
                <a:latin typeface="Adobe Garamond Pro"/>
                <a:cs typeface="Adobe Garamond Pro"/>
              </a:rPr>
              <a:t>xperiencia </a:t>
            </a:r>
            <a:r>
              <a:rPr lang="es-ES_tradnl" dirty="0" err="1" smtClean="0">
                <a:latin typeface="Adobe Garamond Pro"/>
                <a:cs typeface="Adobe Garamond Pro"/>
              </a:rPr>
              <a:t>multi</a:t>
            </a:r>
            <a:r>
              <a:rPr lang="es-ES_tradnl" dirty="0" smtClean="0">
                <a:latin typeface="Adobe Garamond Pro"/>
                <a:cs typeface="Adobe Garamond Pro"/>
              </a:rPr>
              <a:t>-sensorial que permiten incrementar la atención y el recuerdo del bebé. </a:t>
            </a:r>
            <a:endParaRPr lang="es-ES_tradnl" dirty="0">
              <a:latin typeface="Adobe Garamond Pro"/>
              <a:cs typeface="Adobe Garamon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5491" y="3476297"/>
            <a:ext cx="1413109" cy="141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6491" y="3476297"/>
            <a:ext cx="3264431" cy="246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n 4" descr="Captura de pantalla 2014-03-02 a la(s) 20.48.59.png"/>
          <p:cNvPicPr>
            <a:picLocks noChangeAspect="1"/>
          </p:cNvPicPr>
          <p:nvPr/>
        </p:nvPicPr>
        <p:blipFill>
          <a:blip r:embed="rId4"/>
          <a:srcRect t="12371" r="24610"/>
          <a:stretch>
            <a:fillRect/>
          </a:stretch>
        </p:blipFill>
        <p:spPr>
          <a:xfrm>
            <a:off x="1240803" y="3476297"/>
            <a:ext cx="1549206" cy="2467303"/>
          </a:xfrm>
          <a:prstGeom prst="rect">
            <a:avLst/>
          </a:prstGeom>
        </p:spPr>
      </p:pic>
      <p:pic>
        <p:nvPicPr>
          <p:cNvPr id="6" name="Imagen 5" descr="Captura de pantalla 2014-03-02 a la(s) 20.49.30.png"/>
          <p:cNvPicPr>
            <a:picLocks noChangeAspect="1"/>
          </p:cNvPicPr>
          <p:nvPr/>
        </p:nvPicPr>
        <p:blipFill>
          <a:blip r:embed="rId5"/>
          <a:srcRect t="21313" r="331"/>
          <a:stretch>
            <a:fillRect/>
          </a:stretch>
        </p:blipFill>
        <p:spPr>
          <a:xfrm>
            <a:off x="5203203" y="885497"/>
            <a:ext cx="2645397" cy="2320550"/>
          </a:xfrm>
          <a:prstGeom prst="rect">
            <a:avLst/>
          </a:prstGeom>
        </p:spPr>
      </p:pic>
      <p:pic>
        <p:nvPicPr>
          <p:cNvPr id="4" name="Imagen 3" descr="Captura de pantalla 2014-03-02 a la(s) 20.59.12.png"/>
          <p:cNvPicPr>
            <a:picLocks noChangeAspect="1"/>
          </p:cNvPicPr>
          <p:nvPr/>
        </p:nvPicPr>
        <p:blipFill>
          <a:blip r:embed="rId6"/>
          <a:srcRect l="11979" t="4110" b="20540"/>
          <a:stretch>
            <a:fillRect/>
          </a:stretch>
        </p:blipFill>
        <p:spPr>
          <a:xfrm>
            <a:off x="1240803" y="885497"/>
            <a:ext cx="3670688" cy="232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273</Words>
  <Application>Microsoft Macintosh PowerPoint</Application>
  <PresentationFormat>Presentación en pantalla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Los personajes utilizarán onomatopeyas para expresar:</vt:lpstr>
      <vt:lpstr>Diapositiva 14</vt:lpstr>
      <vt:lpstr>Diapositiva 15</vt:lpstr>
    </vt:vector>
  </TitlesOfParts>
  <Company>Office: Mac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begoña raido </dc:creator>
  <cp:lastModifiedBy>begoña raido </cp:lastModifiedBy>
  <cp:revision>4</cp:revision>
  <dcterms:created xsi:type="dcterms:W3CDTF">2014-03-18T00:27:49Z</dcterms:created>
  <dcterms:modified xsi:type="dcterms:W3CDTF">2014-03-18T01:29:51Z</dcterms:modified>
</cp:coreProperties>
</file>